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7"/>
  </p:notesMasterIdLst>
  <p:sldIdLst>
    <p:sldId id="309" r:id="rId2"/>
    <p:sldId id="267" r:id="rId3"/>
    <p:sldId id="301" r:id="rId4"/>
    <p:sldId id="274" r:id="rId5"/>
    <p:sldId id="302" r:id="rId6"/>
    <p:sldId id="270" r:id="rId7"/>
    <p:sldId id="276" r:id="rId8"/>
    <p:sldId id="277" r:id="rId9"/>
    <p:sldId id="279" r:id="rId10"/>
    <p:sldId id="281" r:id="rId11"/>
    <p:sldId id="282" r:id="rId12"/>
    <p:sldId id="283" r:id="rId13"/>
    <p:sldId id="268" r:id="rId14"/>
    <p:sldId id="290" r:id="rId15"/>
    <p:sldId id="298" r:id="rId16"/>
    <p:sldId id="303" r:id="rId17"/>
    <p:sldId id="299" r:id="rId18"/>
    <p:sldId id="304" r:id="rId19"/>
    <p:sldId id="300" r:id="rId20"/>
    <p:sldId id="305" r:id="rId21"/>
    <p:sldId id="297" r:id="rId22"/>
    <p:sldId id="306" r:id="rId23"/>
    <p:sldId id="285" r:id="rId24"/>
    <p:sldId id="286" r:id="rId25"/>
    <p:sldId id="26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A18AD-43B0-460C-8872-334714A0C574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E1045-4F3D-4143-AC1C-4B40CDFBA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8626D1-185F-426E-B335-4C58C8408EF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EA094D-24BF-4131-A839-18DC7632B8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ellconstruction.ru/wp-content/uploads/2011/09/skanirovanie0013.jpg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ellconstruction.ru/wp-content/uploads/2011/09/skanirovanie0014.jp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500581"/>
          </a:xfrm>
        </p:spPr>
        <p:txBody>
          <a:bodyPr>
            <a:normAutofit/>
          </a:bodyPr>
          <a:lstStyle/>
          <a:p>
            <a:pPr algn="ctr" eaLnBrk="1" hangingPunct="1">
              <a:buFont typeface="Wingdings 3" pitchFamily="18" charset="2"/>
              <a:buNone/>
            </a:pPr>
            <a:endParaRPr lang="ru-RU" dirty="0" smtClean="0"/>
          </a:p>
          <a:p>
            <a:pPr algn="ctr" eaLnBrk="1" hangingPunct="1">
              <a:buFont typeface="Wingdings 3" pitchFamily="18" charset="2"/>
              <a:buNone/>
            </a:pPr>
            <a:r>
              <a:rPr lang="ru-RU" dirty="0" smtClean="0"/>
              <a:t>Презентация к уроку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dirty="0" smtClean="0"/>
              <a:t>Золотое сечение в проектировании одежды</a:t>
            </a:r>
            <a:r>
              <a:rPr lang="ru-RU" b="1" dirty="0" smtClean="0">
                <a:solidFill>
                  <a:srgbClr val="FF0000"/>
                </a:solidFill>
              </a:rPr>
              <a:t>» </a:t>
            </a: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 3" pitchFamily="18" charset="2"/>
              <a:buNone/>
            </a:pPr>
            <a:endParaRPr lang="ru-RU" dirty="0" smtClean="0"/>
          </a:p>
          <a:p>
            <a:r>
              <a:rPr lang="ru-RU" sz="1800" b="1" dirty="0" smtClean="0"/>
              <a:t>Урок разработан</a:t>
            </a:r>
          </a:p>
          <a:p>
            <a:r>
              <a:rPr lang="ru-RU" sz="1600" dirty="0" err="1" smtClean="0"/>
              <a:t>Колеговой</a:t>
            </a:r>
            <a:r>
              <a:rPr lang="ru-RU" sz="1600" dirty="0" smtClean="0"/>
              <a:t> </a:t>
            </a:r>
            <a:r>
              <a:rPr lang="ru-RU" sz="1600" dirty="0" err="1" smtClean="0"/>
              <a:t>Валентинаой</a:t>
            </a:r>
            <a:r>
              <a:rPr lang="ru-RU" sz="1600" dirty="0" smtClean="0"/>
              <a:t> </a:t>
            </a:r>
            <a:r>
              <a:rPr lang="ru-RU" sz="1600" dirty="0" err="1" smtClean="0"/>
              <a:t>Энгельсовной</a:t>
            </a:r>
            <a:r>
              <a:rPr lang="ru-RU" sz="1600" dirty="0" smtClean="0"/>
              <a:t> – преподаватель </a:t>
            </a:r>
            <a:r>
              <a:rPr lang="ru-RU" sz="1600" dirty="0" err="1" smtClean="0"/>
              <a:t>спецдисциплины</a:t>
            </a:r>
            <a:endParaRPr lang="ru-RU" sz="1600" dirty="0" smtClean="0"/>
          </a:p>
          <a:p>
            <a:r>
              <a:rPr lang="ru-RU" sz="1600" dirty="0" err="1" smtClean="0"/>
              <a:t>Майбуровой</a:t>
            </a:r>
            <a:r>
              <a:rPr lang="ru-RU" sz="1600" smtClean="0"/>
              <a:t>  </a:t>
            </a:r>
            <a:r>
              <a:rPr lang="ru-RU" sz="1600" smtClean="0"/>
              <a:t>Галиной </a:t>
            </a:r>
            <a:r>
              <a:rPr lang="ru-RU" sz="1600" dirty="0" smtClean="0"/>
              <a:t>Николаевной – преподавателем математики</a:t>
            </a:r>
          </a:p>
          <a:p>
            <a:pPr algn="r" eaLnBrk="1" hangingPunct="1">
              <a:buFont typeface="Wingdings 3" pitchFamily="18" charset="2"/>
              <a:buNone/>
            </a:pPr>
            <a:r>
              <a:rPr lang="ru-RU" sz="1800" b="1" dirty="0" smtClean="0"/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Министерство образования  Республики Коми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Государственное автономное  учреждение среднего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профессионального образования Республики  Коми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«Сыктывкарский  политехнический техникум»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0356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Система пропорций - называется </a:t>
            </a:r>
            <a:r>
              <a:rPr lang="ru-RU" sz="4000" b="1" dirty="0" smtClean="0"/>
              <a:t>каноном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2348880"/>
            <a:ext cx="8371656" cy="3975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Наиболее простым и распространенным является канон, в котором в качестве модуля выбирается высота головы. В таком случае для человека долихоморфного типа рост будет равняться 8 модулям, мезоморфного типа—7,5 модулям, брахиморфного типа—7 модулям. </a:t>
            </a:r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0995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канон построения фигуры человека, модулем которой служит высота головы.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1844824"/>
            <a:ext cx="4923656" cy="4479776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ширина плеч равна 1,5 модулям,</a:t>
            </a:r>
          </a:p>
          <a:p>
            <a:pPr lvl="0"/>
            <a:r>
              <a:rPr lang="ru-RU" dirty="0" smtClean="0"/>
              <a:t> расстояние между центрами грудных желез— 1 модулю,</a:t>
            </a:r>
          </a:p>
          <a:p>
            <a:pPr lvl="0"/>
            <a:r>
              <a:rPr lang="ru-RU" dirty="0" smtClean="0"/>
              <a:t> ширина таза— 1,5 модулям,</a:t>
            </a:r>
          </a:p>
          <a:p>
            <a:pPr lvl="0"/>
            <a:r>
              <a:rPr lang="ru-RU" dirty="0" smtClean="0"/>
              <a:t>ширина талии—1 модулю,</a:t>
            </a:r>
          </a:p>
          <a:p>
            <a:pPr lvl="0"/>
            <a:r>
              <a:rPr lang="ru-RU" dirty="0" smtClean="0"/>
              <a:t>положение талии—3 модулям,</a:t>
            </a:r>
          </a:p>
          <a:p>
            <a:pPr lvl="0"/>
            <a:r>
              <a:rPr lang="ru-RU" dirty="0" smtClean="0"/>
              <a:t>положение локтевого  сгиба руки—3 модулям,</a:t>
            </a:r>
          </a:p>
          <a:p>
            <a:pPr lvl="0"/>
            <a:r>
              <a:rPr lang="ru-RU" dirty="0" smtClean="0"/>
              <a:t>положение лобка—4 модулям,</a:t>
            </a:r>
          </a:p>
          <a:p>
            <a:pPr lvl="0"/>
            <a:r>
              <a:rPr lang="ru-RU" dirty="0" smtClean="0"/>
              <a:t>положение низа колена (чашечки)—6 модулям,</a:t>
            </a:r>
          </a:p>
          <a:p>
            <a:pPr lvl="0"/>
            <a:r>
              <a:rPr lang="ru-RU" dirty="0" smtClean="0"/>
              <a:t>положение низа голени—7 модулям,</a:t>
            </a:r>
          </a:p>
          <a:p>
            <a:pPr lvl="0"/>
            <a:r>
              <a:rPr lang="ru-RU" dirty="0" smtClean="0"/>
              <a:t>положение стопы—7,5 модулям.</a:t>
            </a:r>
          </a:p>
          <a:p>
            <a:endParaRPr lang="ru-RU" dirty="0"/>
          </a:p>
        </p:txBody>
      </p:sp>
      <p:pic>
        <p:nvPicPr>
          <p:cNvPr id="5" name="Содержимое 4" descr="http://wellconstruction.ru/wp-content/uploads/2011/09/skanirovanie0013-156x300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331236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Определенный интерес представляет канон, основанный на правилах «золотого сечения</a:t>
            </a:r>
            <a:r>
              <a:rPr lang="ru-RU" dirty="0" smtClean="0"/>
              <a:t>».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600200"/>
            <a:ext cx="5211688" cy="47244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Если пользоваться этим эталоном, то наиболее гармоничное впечатление производят фигуры, у которых верхняя часть (от высшей точки головы до талии) равна 3, а нижняя часть фигуры (от стопы до линии талии) — 5 модулям. Именно такая фигура с соотношением частей тела 3 : 5 или 5:8, а высоты головы и роста 1 : 8 считалась пропорциональной в Древней Греции. А такие соотношения считались соответствующими правилу «золотого сечения».</a:t>
            </a:r>
          </a:p>
          <a:p>
            <a:endParaRPr lang="ru-RU" dirty="0"/>
          </a:p>
        </p:txBody>
      </p:sp>
      <p:pic>
        <p:nvPicPr>
          <p:cNvPr id="5" name="Содержимое 4" descr="http://wellconstruction.ru/wp-content/uploads/2011/09/skanirovanie0014-183x300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338437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0364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Пользуясь принципом золотого сечения, можно создавать в композиции костюма совершенные пропорции и устанавливать органичную связь между целым и его частями.</a:t>
            </a:r>
            <a:endParaRPr lang="ru-RU" sz="2800" dirty="0"/>
          </a:p>
        </p:txBody>
      </p:sp>
      <p:pic>
        <p:nvPicPr>
          <p:cNvPr id="4" name="Содержимое 3" descr="http://pics.livejournal.com/nionila/pic/00654t7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8892479" cy="458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81128"/>
            <a:ext cx="8610600" cy="2016224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Исследование  показало, что пропорции тел юношей действительно колеблются в пределах среднего отношения, равного 1,62 и несколько ближе подходят к золотому сечению, чем пропорции девушек, в отношении которого среднее значение пропорции равно 1,6.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0"/>
            <a:ext cx="4290556" cy="639762"/>
          </a:xfrm>
        </p:spPr>
        <p:txBody>
          <a:bodyPr/>
          <a:lstStyle/>
          <a:p>
            <a:r>
              <a:rPr lang="ru-RU" dirty="0" smtClean="0"/>
              <a:t>Для юношей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0"/>
            <a:ext cx="4292241" cy="639762"/>
          </a:xfrm>
        </p:spPr>
        <p:txBody>
          <a:bodyPr/>
          <a:lstStyle/>
          <a:p>
            <a:r>
              <a:rPr lang="ru-RU" dirty="0" smtClean="0"/>
              <a:t>Для девушек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51520" y="476672"/>
            <a:ext cx="4290556" cy="39417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отношение роста к расстоянию от пупка до стопы </a:t>
            </a:r>
            <a:r>
              <a:rPr lang="en-US" dirty="0" smtClean="0"/>
              <a:t>L</a:t>
            </a:r>
            <a:r>
              <a:rPr lang="ru-RU" dirty="0" smtClean="0"/>
              <a:t>/</a:t>
            </a:r>
            <a:r>
              <a:rPr lang="en-US" dirty="0" smtClean="0"/>
              <a:t>N</a:t>
            </a:r>
            <a:r>
              <a:rPr lang="ru-RU" dirty="0" smtClean="0"/>
              <a:t> = 170/105≈1,62;</a:t>
            </a:r>
          </a:p>
          <a:p>
            <a:r>
              <a:rPr lang="ru-RU" dirty="0" smtClean="0"/>
              <a:t>- отношение расстоянии от пупка до стопы к расстоянию от кончиков пальцев до стопы </a:t>
            </a:r>
            <a:r>
              <a:rPr lang="en-US" dirty="0" smtClean="0"/>
              <a:t>N</a:t>
            </a:r>
            <a:r>
              <a:rPr lang="ru-RU" dirty="0" smtClean="0"/>
              <a:t>/</a:t>
            </a:r>
            <a:r>
              <a:rPr lang="en-US" dirty="0" smtClean="0"/>
              <a:t>S</a:t>
            </a:r>
            <a:r>
              <a:rPr lang="ru-RU" dirty="0" smtClean="0"/>
              <a:t> = 105/64,8≈1,62;</a:t>
            </a:r>
          </a:p>
          <a:p>
            <a:r>
              <a:rPr lang="ru-RU" dirty="0" smtClean="0"/>
              <a:t>- отношение длины руки от локтя до кончиков пальцев рук к длине руки от локтя до кисти руки </a:t>
            </a:r>
            <a:r>
              <a:rPr lang="en-US" dirty="0" smtClean="0"/>
              <a:t>F</a:t>
            </a:r>
            <a:r>
              <a:rPr lang="ru-RU" dirty="0" smtClean="0"/>
              <a:t>/(</a:t>
            </a:r>
            <a:r>
              <a:rPr lang="en-US" dirty="0" smtClean="0"/>
              <a:t>F</a:t>
            </a:r>
            <a:r>
              <a:rPr lang="ru-RU" dirty="0" smtClean="0"/>
              <a:t>-</a:t>
            </a:r>
            <a:r>
              <a:rPr lang="en-US" dirty="0" smtClean="0"/>
              <a:t>D</a:t>
            </a:r>
            <a:r>
              <a:rPr lang="ru-RU" dirty="0" smtClean="0"/>
              <a:t>) = 46/(46-17,6)≈1,62.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99992" y="404664"/>
            <a:ext cx="4288536" cy="39417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отношение роста к расстоянию от пупка до стопы </a:t>
            </a:r>
            <a:r>
              <a:rPr lang="en-US" dirty="0" smtClean="0"/>
              <a:t>L</a:t>
            </a:r>
            <a:r>
              <a:rPr lang="ru-RU" dirty="0" smtClean="0"/>
              <a:t>/</a:t>
            </a:r>
            <a:r>
              <a:rPr lang="en-US" dirty="0" smtClean="0"/>
              <a:t>N</a:t>
            </a:r>
            <a:r>
              <a:rPr lang="ru-RU" dirty="0" smtClean="0"/>
              <a:t> = 163,94/102,5≈1,6;</a:t>
            </a:r>
          </a:p>
          <a:p>
            <a:r>
              <a:rPr lang="ru-RU" dirty="0" smtClean="0"/>
              <a:t>- отношение расстоянии от пупка до стопы к расстоянию от кончиков пальцев до стопы </a:t>
            </a:r>
            <a:r>
              <a:rPr lang="en-US" dirty="0" smtClean="0"/>
              <a:t>N</a:t>
            </a:r>
            <a:r>
              <a:rPr lang="ru-RU" dirty="0" smtClean="0"/>
              <a:t>/</a:t>
            </a:r>
            <a:r>
              <a:rPr lang="en-US" dirty="0" smtClean="0"/>
              <a:t>S</a:t>
            </a:r>
            <a:r>
              <a:rPr lang="ru-RU" dirty="0" smtClean="0"/>
              <a:t> = 102,5/64≈1,6;</a:t>
            </a:r>
          </a:p>
          <a:p>
            <a:r>
              <a:rPr lang="ru-RU" dirty="0" smtClean="0"/>
              <a:t>- отношение длины руки от локтя до кончиков пальцев рук к длине руки от локтя до кисти руки </a:t>
            </a:r>
            <a:r>
              <a:rPr lang="en-US" dirty="0" smtClean="0"/>
              <a:t>F</a:t>
            </a:r>
            <a:r>
              <a:rPr lang="ru-RU" dirty="0" smtClean="0"/>
              <a:t>/(</a:t>
            </a:r>
            <a:r>
              <a:rPr lang="en-US" dirty="0" smtClean="0"/>
              <a:t>F</a:t>
            </a:r>
            <a:r>
              <a:rPr lang="ru-RU" dirty="0" smtClean="0"/>
              <a:t>-</a:t>
            </a:r>
            <a:r>
              <a:rPr lang="en-US" dirty="0" smtClean="0"/>
              <a:t>D</a:t>
            </a:r>
            <a:r>
              <a:rPr lang="ru-RU" dirty="0" smtClean="0"/>
              <a:t>) = 41,5/(41,5-17,24)≈1,69.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Верхний тип телосложения </a:t>
            </a:r>
            <a:r>
              <a:rPr lang="ru-RU" sz="2700" dirty="0" smtClean="0"/>
              <a:t>(широкие плечи)</a:t>
            </a:r>
            <a:endParaRPr lang="ru-RU" sz="27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1268760"/>
            <a:ext cx="5940152" cy="5589240"/>
          </a:xfrm>
        </p:spPr>
        <p:txBody>
          <a:bodyPr>
            <a:normAutofit/>
          </a:bodyPr>
          <a:lstStyle/>
          <a:p>
            <a:r>
              <a:rPr lang="ru-RU" dirty="0" smtClean="0"/>
              <a:t>Выбирайте покрой с уменьшенной величиной плечевого ската, зауженным плечом или </a:t>
            </a:r>
            <a:r>
              <a:rPr lang="ru-RU" dirty="0" err="1" smtClean="0"/>
              <a:t>полуреглан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Зрительно расширяйте бедра, носите пышные юбки.</a:t>
            </a:r>
          </a:p>
          <a:p>
            <a:r>
              <a:rPr lang="ru-RU" dirty="0" smtClean="0"/>
              <a:t>Не носите больших воротников , увеличивающих плечевой пояс.</a:t>
            </a:r>
          </a:p>
          <a:p>
            <a:endParaRPr lang="ru-RU" sz="2000" dirty="0"/>
          </a:p>
        </p:txBody>
      </p:sp>
      <p:pic>
        <p:nvPicPr>
          <p:cNvPr id="8" name="Содержимое 7" descr="D:\Мои документы\Мамино\творческая\золотое сечение\3450006.tif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1440160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Мои документы\Мамино\творческая\золотое сечение\Копия 3450006.t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196752"/>
            <a:ext cx="1584176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457200"/>
            <a:ext cx="5136632" cy="841248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Корректировка фигуры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340768"/>
            <a:ext cx="5148064" cy="55172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Необходимо формами одежды расширить бедра, а плечи зрительно сделать уже за счет использования:</a:t>
            </a:r>
          </a:p>
          <a:p>
            <a:r>
              <a:rPr lang="ru-RU" dirty="0" smtClean="0"/>
              <a:t>Покроя </a:t>
            </a:r>
            <a:r>
              <a:rPr lang="ru-RU" dirty="0" err="1" smtClean="0"/>
              <a:t>полуреглан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Конструктивных линий из плечевого среза</a:t>
            </a:r>
          </a:p>
          <a:p>
            <a:r>
              <a:rPr lang="ru-RU" dirty="0" smtClean="0"/>
              <a:t>Расширенных юбок </a:t>
            </a:r>
            <a:endParaRPr lang="ru-RU" dirty="0"/>
          </a:p>
        </p:txBody>
      </p:sp>
      <p:pic>
        <p:nvPicPr>
          <p:cNvPr id="2050" name="Picture 2" descr="C:\Documents and Settings\Tonya\Рабочий стол\рис\IMG_0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94809" cy="6822221"/>
          </a:xfrm>
          <a:prstGeom prst="rect">
            <a:avLst/>
          </a:prstGeom>
          <a:noFill/>
        </p:spPr>
      </p:pic>
      <p:pic>
        <p:nvPicPr>
          <p:cNvPr id="2051" name="Picture 3" descr="C:\Documents and Settings\Tonya\Рабочий стол\рис\IMG_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3" y="1"/>
            <a:ext cx="2034617" cy="6858000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rot="10800000">
            <a:off x="539552" y="1412776"/>
            <a:ext cx="3672408" cy="20162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V="1">
            <a:off x="2087724" y="1808820"/>
            <a:ext cx="2592288" cy="165618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611560" y="2852936"/>
            <a:ext cx="3600400" cy="20162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Нижний тип телосложения (</a:t>
            </a:r>
            <a:r>
              <a:rPr lang="ru-RU" sz="2700" dirty="0" smtClean="0"/>
              <a:t>широкие бедра)</a:t>
            </a:r>
            <a:endParaRPr lang="ru-RU" sz="27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35896" y="1268760"/>
            <a:ext cx="5508104" cy="5400600"/>
          </a:xfrm>
        </p:spPr>
        <p:txBody>
          <a:bodyPr/>
          <a:lstStyle/>
          <a:p>
            <a:r>
              <a:rPr lang="ru-RU" dirty="0" smtClean="0"/>
              <a:t>Зрительно увеличивайте плечи</a:t>
            </a:r>
          </a:p>
          <a:p>
            <a:r>
              <a:rPr lang="ru-RU" dirty="0" smtClean="0"/>
              <a:t>Носите юбки расширенные от бедер</a:t>
            </a:r>
          </a:p>
          <a:p>
            <a:r>
              <a:rPr lang="ru-RU" dirty="0" smtClean="0"/>
              <a:t>Не рекомендуются юбки прямые, солнце и </a:t>
            </a:r>
            <a:r>
              <a:rPr lang="ru-RU" dirty="0" err="1" smtClean="0"/>
              <a:t>полусолнце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Избегайте зрительных акцентов на линии бедер</a:t>
            </a:r>
          </a:p>
          <a:p>
            <a:r>
              <a:rPr lang="ru-RU" dirty="0" smtClean="0"/>
              <a:t>Используйте цветовые комбинации: (теплый верх, холодный низ)</a:t>
            </a:r>
            <a:endParaRPr lang="ru-RU" dirty="0"/>
          </a:p>
        </p:txBody>
      </p:sp>
      <p:pic>
        <p:nvPicPr>
          <p:cNvPr id="9" name="Содержимое 8" descr="D:\Мои документы\Мамино\творческая\золотое сечение\Копия 3450007.tif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1872208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Мои документы\Мамино\творческая\золотое сечение\3450007.t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169168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457200"/>
            <a:ext cx="5208640" cy="841248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Корректировка фигуры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1340768"/>
            <a:ext cx="5436096" cy="55172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Необходимо зрительно уравновесить фигуру расширить плечи и заузить бедра за счет использования: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Плечевых накладок; горизонтальных членений; покроя реглан, цельнокроеного покроя и т.д.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Цветовых комбинаций;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Рельефов на юбке, стрелок на брюках. 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3074" name="Picture 2" descr="C:\Documents and Settings\Tonya\Рабочий стол\рис\IM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835697" cy="6915490"/>
          </a:xfrm>
          <a:prstGeom prst="rect">
            <a:avLst/>
          </a:prstGeom>
          <a:noFill/>
        </p:spPr>
      </p:pic>
      <p:pic>
        <p:nvPicPr>
          <p:cNvPr id="3075" name="Picture 3" descr="C:\Documents and Settings\Tonya\Рабочий стол\рис\IMG_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7" y="-1"/>
            <a:ext cx="1872209" cy="6946717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rot="10800000">
            <a:off x="1619672" y="1412776"/>
            <a:ext cx="2232248" cy="20162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V="1">
            <a:off x="2771800" y="2348880"/>
            <a:ext cx="1728192" cy="4320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1043608" y="4221088"/>
            <a:ext cx="2880320" cy="100811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899592" y="2996952"/>
            <a:ext cx="3024336" cy="22322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V="1">
            <a:off x="2195736" y="4077072"/>
            <a:ext cx="2520280" cy="7920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539552" y="5733256"/>
            <a:ext cx="3312368" cy="28803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Брайхиморфный</a:t>
            </a:r>
            <a:r>
              <a:rPr lang="ru-RU" dirty="0" smtClean="0"/>
              <a:t> тип (Длинное тело)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19872" y="1412776"/>
            <a:ext cx="5724128" cy="5256584"/>
          </a:xfrm>
        </p:spPr>
        <p:txBody>
          <a:bodyPr/>
          <a:lstStyle/>
          <a:p>
            <a:r>
              <a:rPr lang="ru-RU" dirty="0" smtClean="0"/>
              <a:t>Не подчеркивайте естественную линию талии</a:t>
            </a:r>
          </a:p>
          <a:p>
            <a:r>
              <a:rPr lang="ru-RU" dirty="0" smtClean="0"/>
              <a:t>Носите широкие пояса</a:t>
            </a:r>
          </a:p>
          <a:p>
            <a:r>
              <a:rPr lang="ru-RU" dirty="0" smtClean="0"/>
              <a:t>Рекомендуются силуэты прямые, трапеция или с завышенной линией талии.</a:t>
            </a:r>
          </a:p>
          <a:p>
            <a:r>
              <a:rPr lang="ru-RU" dirty="0" smtClean="0"/>
              <a:t>Рекомендуются брюки в комплекте с туникой, в которой не читается длина туловища и истинное положение линии талии</a:t>
            </a:r>
            <a:endParaRPr lang="ru-RU" dirty="0"/>
          </a:p>
        </p:txBody>
      </p:sp>
      <p:pic>
        <p:nvPicPr>
          <p:cNvPr id="5" name="Содержимое 4" descr="D:\Мои документы\Мамино\творческая\золотое сечение\Копия 3450008.tif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1584176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Мои документы\Мамино\творческая\золотое сечение\3450008.t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1656184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40233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Тема занятия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>«Золотое сечение в проектировании одежды»</a:t>
            </a:r>
            <a:endParaRPr lang="ru-RU" sz="4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457200"/>
            <a:ext cx="5136632" cy="841248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Корректировка фигуры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268760"/>
            <a:ext cx="5148064" cy="55892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Необходимо зрительно удлинить ноги и не подчеркивать естественную линию талии: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Линия талии – под грудью;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Силуэты свободные;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Юбки с завышенной линией талии;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Если брюки, то в комплекте с удлиненной туникой.</a:t>
            </a:r>
            <a:endParaRPr lang="ru-RU" dirty="0"/>
          </a:p>
        </p:txBody>
      </p:sp>
      <p:pic>
        <p:nvPicPr>
          <p:cNvPr id="4098" name="Picture 2" descr="C:\Documents and Settings\Tonya\Рабочий стол\рис\IMG_0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04120" cy="6858000"/>
          </a:xfrm>
          <a:prstGeom prst="rect">
            <a:avLst/>
          </a:prstGeom>
          <a:noFill/>
        </p:spPr>
      </p:pic>
      <p:pic>
        <p:nvPicPr>
          <p:cNvPr id="4099" name="Picture 3" descr="C:\Documents and Settings\Tonya\Рабочий стол\рис\IMG_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"/>
            <a:ext cx="1973414" cy="6857999"/>
          </a:xfrm>
          <a:prstGeom prst="rect">
            <a:avLst/>
          </a:prstGeom>
          <a:noFill/>
        </p:spPr>
      </p:pic>
      <p:cxnSp>
        <p:nvCxnSpPr>
          <p:cNvPr id="12" name="Прямая со стрелкой 11"/>
          <p:cNvCxnSpPr/>
          <p:nvPr/>
        </p:nvCxnSpPr>
        <p:spPr>
          <a:xfrm rot="10800000">
            <a:off x="1259632" y="2060848"/>
            <a:ext cx="2952328" cy="86409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V="1">
            <a:off x="3131840" y="2420888"/>
            <a:ext cx="1296144" cy="86409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V="1">
            <a:off x="2915816" y="2708920"/>
            <a:ext cx="1512168" cy="93610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1259632" y="3140968"/>
            <a:ext cx="2952328" cy="172819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долихоморфный тип (короткое тело)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19872" y="1268760"/>
            <a:ext cx="5724128" cy="5589240"/>
          </a:xfrm>
        </p:spPr>
        <p:txBody>
          <a:bodyPr/>
          <a:lstStyle/>
          <a:p>
            <a:r>
              <a:rPr lang="ru-RU" dirty="0" smtClean="0"/>
              <a:t>Рекомендуются фасоны с заниженной линией талии, проходящей по линии бедер или с завышенной линией талии, проходящей под грудью,</a:t>
            </a:r>
          </a:p>
          <a:p>
            <a:r>
              <a:rPr lang="ru-RU" dirty="0" smtClean="0"/>
              <a:t>Не рекомендуются горизонтальные членения туловища,</a:t>
            </a:r>
          </a:p>
          <a:p>
            <a:r>
              <a:rPr lang="ru-RU" dirty="0" smtClean="0"/>
              <a:t>Рекомендуются узкое свободные пояса.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Содержимое 7" descr="D:\Мои документы\Мамино\творческая\золотое сечение\3450010.tif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1584176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Мои документы\Мамино\творческая\золотое сечение\Копия 3450010.t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196752"/>
            <a:ext cx="1584176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457200"/>
            <a:ext cx="520864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Корректировка фигуры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35896" y="1340768"/>
            <a:ext cx="5508104" cy="55172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Необходимо зрительно формами одежды удлинить тело за счет использования: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Заниженной линии талии;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Свободных силуэтов;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Узких свободных поясов;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Завышенной линией талии под грудью.</a:t>
            </a:r>
            <a:endParaRPr lang="ru-RU" dirty="0"/>
          </a:p>
        </p:txBody>
      </p:sp>
      <p:pic>
        <p:nvPicPr>
          <p:cNvPr id="5122" name="Picture 2" descr="C:\Documents and Settings\Tonya\Рабочий стол\рис\IMG_0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799859" cy="6858001"/>
          </a:xfrm>
          <a:prstGeom prst="rect">
            <a:avLst/>
          </a:prstGeom>
          <a:noFill/>
        </p:spPr>
      </p:pic>
      <p:pic>
        <p:nvPicPr>
          <p:cNvPr id="5123" name="Picture 3" descr="C:\Documents and Settings\Tonya\Рабочий стол\рис\IMG_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-10979"/>
            <a:ext cx="1872208" cy="6868979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rot="10800000">
            <a:off x="2987824" y="2852936"/>
            <a:ext cx="792088" cy="14401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V="1">
            <a:off x="2555776" y="2204864"/>
            <a:ext cx="1440160" cy="11521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827584" y="2852936"/>
            <a:ext cx="3024336" cy="64807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1187624" y="2276872"/>
            <a:ext cx="2592288" cy="172819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ashiony.ru/pic/beauty/pic/51717/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-171400"/>
            <a:ext cx="7848872" cy="772071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fashiony.ru/pic/beauty/pic/51717/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4427372" cy="5312846"/>
          </a:xfrm>
          <a:prstGeom prst="rect">
            <a:avLst/>
          </a:prstGeom>
          <a:noFill/>
        </p:spPr>
      </p:pic>
      <p:pic>
        <p:nvPicPr>
          <p:cNvPr id="8" name="Picture 2" descr="http://fashiony.ru/pic/beauty/pic/51717/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64704"/>
            <a:ext cx="4268819" cy="522911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по уроку: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11141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зная геометрические правила и основные пропорции природной сути человека можно использовать эти знания в процессе проектирования одежды в плане коррекции недостатков фигуры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525344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рассмотреть применение геометрических законов и форм в природной сущности человека. </a:t>
            </a:r>
            <a:endParaRPr lang="en-US" sz="1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Гипотеза исследования: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зная геометрические правила и основные пропорции природной сути человека можно использовать эти знания в процессе проектирования одежды в плане коррекции пропорциональных недостатков фигуры.</a:t>
            </a: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Проанализировать информационные источники по проблеме применения геометрических правил и пропорций в живом мире.</a:t>
            </a:r>
          </a:p>
          <a:p>
            <a:pPr lvl="0"/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Выявить геометрические правила и основные пропорции, характерные для человека.</a:t>
            </a:r>
          </a:p>
          <a:p>
            <a:pPr lvl="0"/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Показать на практике действие геометрических правил и пропорций в современном облике человека.</a:t>
            </a:r>
          </a:p>
          <a:p>
            <a:pPr>
              <a:buNone/>
            </a:pPr>
            <a:r>
              <a:rPr lang="ru-RU" sz="112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2952328"/>
          </a:xfrm>
        </p:spPr>
        <p:txBody>
          <a:bodyPr>
            <a:normAutofit/>
          </a:bodyPr>
          <a:lstStyle/>
          <a:p>
            <a:r>
              <a:rPr lang="ru-RU" dirty="0" smtClean="0"/>
              <a:t>Золотое сечение – это такое пропорциональное деление отрезка на неравные части, при котором меньший отрезок так относится к большему, как больший ко всему.</a:t>
            </a:r>
            <a:endParaRPr lang="ru-RU" dirty="0"/>
          </a:p>
        </p:txBody>
      </p:sp>
      <p:pic>
        <p:nvPicPr>
          <p:cNvPr id="4" name="Содержимое 3" descr="0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97152"/>
            <a:ext cx="7416823" cy="173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3186063"/>
            <a:ext cx="501130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=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или с 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=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: 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Эта пропорция равна: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Рисунок 4" descr="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717032"/>
            <a:ext cx="4403576" cy="93610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err="1" smtClean="0"/>
              <a:t>Витрувианский</a:t>
            </a:r>
            <a:r>
              <a:rPr lang="ru-RU" sz="3200" dirty="0" smtClean="0"/>
              <a:t> человек </a:t>
            </a:r>
            <a:br>
              <a:rPr lang="ru-RU" sz="3200" dirty="0" smtClean="0"/>
            </a:br>
            <a:r>
              <a:rPr lang="ru-RU" sz="3200" dirty="0" smtClean="0"/>
              <a:t>Леонардо да Винчи 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Отношение его роста к высоте расположения пупка является классической золотой пропорцией, Ф=1,618…</a:t>
            </a:r>
            <a:endParaRPr lang="ru-RU" dirty="0"/>
          </a:p>
        </p:txBody>
      </p:sp>
      <p:pic>
        <p:nvPicPr>
          <p:cNvPr id="5" name="Picture 1" descr="Рис_2 к тексту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427" y="1412776"/>
            <a:ext cx="4137449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Немецкий ученый </a:t>
            </a:r>
            <a:r>
              <a:rPr lang="ru-RU" dirty="0" err="1" smtClean="0"/>
              <a:t>Цейзинг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тело человека, в целом, и каждый его член, связаны математически строгой системой пропорциональных отношений, среди которых, Золотое Сечение, занимает важнейшее место. Он определил, что средняя пропорция мужского тела близка к 13/8 = 1,625, а женского 8/5 = 1,60. 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Золотые пропорции в частях тела человека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2771800" y="1600200"/>
            <a:ext cx="6219800" cy="472440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Если принять центром человеческого тела точку пупа, а расстояние между ступней человека и точкой пупа за единицу измерения, то рост человека эквивалентен числу 1.618.</a:t>
            </a:r>
          </a:p>
          <a:p>
            <a:r>
              <a:rPr lang="ru-RU" sz="8000" dirty="0" smtClean="0"/>
              <a:t>Расстояние от уровня плеча до макушки головы и размера головы равно 1:1.618</a:t>
            </a:r>
          </a:p>
          <a:p>
            <a:r>
              <a:rPr lang="ru-RU" sz="8000" dirty="0" smtClean="0"/>
              <a:t>Расстояние от точки пупа до макушки головы и от уровня плеча до макушки головы равно 1:1.618</a:t>
            </a:r>
          </a:p>
          <a:p>
            <a:r>
              <a:rPr lang="ru-RU" sz="8000" dirty="0" smtClean="0"/>
              <a:t>Расстояние точки пупа до коленей и от коленей до ступней равно 1:1.618</a:t>
            </a:r>
          </a:p>
          <a:p>
            <a:r>
              <a:rPr lang="ru-RU" sz="8000" dirty="0" smtClean="0"/>
              <a:t>Расстояние от кончика подбородка до кончика верхней губы и от кончика верхней губы до ноздрей равно 1:1.618</a:t>
            </a:r>
          </a:p>
          <a:p>
            <a:r>
              <a:rPr lang="ru-RU" sz="8000" b="1" dirty="0" smtClean="0"/>
              <a:t>Деление тела точкой пупа – важнейший показатель золотого сечения</a:t>
            </a:r>
            <a:r>
              <a:rPr lang="ru-RU" sz="8000" dirty="0" smtClean="0"/>
              <a:t>. Пропорции мужского тела колеблются в пределах среднего отношения 13 : 8 = 1,625 и несколько ближе подходят к золотому сечению, чем пропорции женского тела, в отношении которого среднее значение пропорции выражается в соотношении 8 : 5 = 1,6. </a:t>
            </a:r>
          </a:p>
          <a:p>
            <a:endParaRPr lang="ru-RU" dirty="0"/>
          </a:p>
        </p:txBody>
      </p:sp>
      <p:pic>
        <p:nvPicPr>
          <p:cNvPr id="12" name="Содержимое 11" descr="05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2448272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2436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Динамика роста фигуры и изменение пропорций от новорожденного до взрослого человека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988840"/>
            <a:ext cx="4059560" cy="45365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новорожденного высота головы составляет в среднем 25% длины тела, то у взрослого человека — 13-14%; длина ног у новорожденного составляет 33% длины тела, у взрослого — 52%; обхват головы у новорожденного равен обхвату груди, а у взрослого человека — в 2 раза меньше.</a:t>
            </a:r>
            <a:endParaRPr lang="ru-RU" dirty="0"/>
          </a:p>
        </p:txBody>
      </p:sp>
      <p:pic>
        <p:nvPicPr>
          <p:cNvPr id="5" name="Содержимое 4" descr="Пропорции фигуры человека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28092"/>
            <a:ext cx="4555232" cy="464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38762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типы телосложения: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988840"/>
            <a:ext cx="8424936" cy="433576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долихоморфный – характеризуется узким относительно коротким туловищем и длинными конечностями,</a:t>
            </a:r>
          </a:p>
          <a:p>
            <a:pPr lvl="0"/>
            <a:r>
              <a:rPr lang="ru-RU" dirty="0" smtClean="0"/>
              <a:t>брахиморфный – характеризуется относительно широким и длинным туловищем и короткими конечностями,</a:t>
            </a:r>
          </a:p>
          <a:p>
            <a:pPr lvl="0"/>
            <a:r>
              <a:rPr lang="ru-RU" dirty="0" smtClean="0"/>
              <a:t>мезоморфный – занимающий среднее положение между долихоморфным и мезоморфным, характерен для фигур нормального типового телосложения.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1244</TotalTime>
  <Words>1146</Words>
  <Application>Microsoft Office PowerPoint</Application>
  <PresentationFormat>Экран (4:3)</PresentationFormat>
  <Paragraphs>107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Министерство образования  Республики Коми  Государственное автономное  учреждение среднего  профессионального образования Республики  Коми «Сыктывкарский  политехнический техникум» </vt:lpstr>
      <vt:lpstr>Тема занятия   «Золотое сечение в проектировании одежды»</vt:lpstr>
      <vt:lpstr>Слайд 3</vt:lpstr>
      <vt:lpstr>Золотое сечение – это такое пропорциональное деление отрезка на неравные части, при котором меньший отрезок так относится к большему, как больший ко всему.</vt:lpstr>
      <vt:lpstr>Витрувианский человек  Леонардо да Винчи </vt:lpstr>
      <vt:lpstr>Немецкий ученый Цейзинг</vt:lpstr>
      <vt:lpstr>Золотые пропорции в частях тела человека </vt:lpstr>
      <vt:lpstr>Динамика роста фигуры и изменение пропорций от новорожденного до взрослого человека</vt:lpstr>
      <vt:lpstr>типы телосложения:</vt:lpstr>
      <vt:lpstr>Система пропорций - называется каноном. </vt:lpstr>
      <vt:lpstr>канон построения фигуры человека, модулем которой служит высота головы. </vt:lpstr>
      <vt:lpstr>Определенный интерес представляет канон, основанный на правилах «золотого сечения». </vt:lpstr>
      <vt:lpstr>Пользуясь принципом золотого сечения, можно создавать в композиции костюма совершенные пропорции и устанавливать органичную связь между целым и его частями.</vt:lpstr>
      <vt:lpstr>Исследование  показало, что пропорции тел юношей действительно колеблются в пределах среднего отношения, равного 1,62 и несколько ближе подходят к золотому сечению, чем пропорции девушек, в отношении которого среднее значение пропорции равно 1,6.  </vt:lpstr>
      <vt:lpstr>Верхний тип телосложения (широкие плечи)</vt:lpstr>
      <vt:lpstr>Корректировка фигуры</vt:lpstr>
      <vt:lpstr>Нижний тип телосложения (широкие бедра)</vt:lpstr>
      <vt:lpstr>Корректировка фигуры</vt:lpstr>
      <vt:lpstr>Брайхиморфный тип (Длинное тело)</vt:lpstr>
      <vt:lpstr>Корректировка фигуры</vt:lpstr>
      <vt:lpstr>долихоморфный тип (короткое тело)</vt:lpstr>
      <vt:lpstr>Корректировка фигуры</vt:lpstr>
      <vt:lpstr>Слайд 23</vt:lpstr>
      <vt:lpstr>Слайд 24</vt:lpstr>
      <vt:lpstr>Вывод по уроку: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Тоня</dc:creator>
  <cp:lastModifiedBy>пользователь</cp:lastModifiedBy>
  <cp:revision>108</cp:revision>
  <dcterms:created xsi:type="dcterms:W3CDTF">2011-10-23T14:08:08Z</dcterms:created>
  <dcterms:modified xsi:type="dcterms:W3CDTF">2013-11-11T11:39:52Z</dcterms:modified>
</cp:coreProperties>
</file>